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33" r:id="rId46"/>
    <p:sldId id="381" r:id="rId47"/>
    <p:sldId id="377" r:id="rId48"/>
    <p:sldId id="378" r:id="rId49"/>
    <p:sldId id="319" r:id="rId50"/>
    <p:sldId id="379" r:id="rId51"/>
    <p:sldId id="380" r:id="rId52"/>
    <p:sldId id="345" r:id="rId53"/>
    <p:sldId id="421" r:id="rId54"/>
    <p:sldId id="335" r:id="rId55"/>
    <p:sldId id="293" r:id="rId56"/>
    <p:sldId id="295" r:id="rId57"/>
    <p:sldId id="425" r:id="rId58"/>
    <p:sldId id="336" r:id="rId59"/>
    <p:sldId id="422" r:id="rId60"/>
    <p:sldId id="429" r:id="rId61"/>
    <p:sldId id="423" r:id="rId62"/>
    <p:sldId id="426" r:id="rId63"/>
    <p:sldId id="430" r:id="rId64"/>
    <p:sldId id="337" r:id="rId65"/>
    <p:sldId id="256" r:id="rId66"/>
    <p:sldId id="257" r:id="rId67"/>
    <p:sldId id="258" r:id="rId68"/>
    <p:sldId id="259" r:id="rId69"/>
    <p:sldId id="260" r:id="rId70"/>
    <p:sldId id="261" r:id="rId71"/>
    <p:sldId id="263" r:id="rId72"/>
    <p:sldId id="341" r:id="rId73"/>
    <p:sldId id="346" r:id="rId74"/>
    <p:sldId id="365" r:id="rId75"/>
    <p:sldId id="366" r:id="rId76"/>
    <p:sldId id="367" r:id="rId77"/>
    <p:sldId id="382" r:id="rId78"/>
    <p:sldId id="383" r:id="rId79"/>
    <p:sldId id="368" r:id="rId80"/>
    <p:sldId id="369" r:id="rId81"/>
    <p:sldId id="385" r:id="rId82"/>
    <p:sldId id="384" r:id="rId83"/>
    <p:sldId id="386" r:id="rId84"/>
    <p:sldId id="416" r:id="rId85"/>
    <p:sldId id="415" r:id="rId86"/>
    <p:sldId id="417" r:id="rId87"/>
    <p:sldId id="387" r:id="rId88"/>
    <p:sldId id="388" r:id="rId89"/>
    <p:sldId id="419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414" r:id="rId98"/>
    <p:sldId id="396" r:id="rId99"/>
    <p:sldId id="397" r:id="rId100"/>
    <p:sldId id="398" r:id="rId101"/>
    <p:sldId id="407" r:id="rId102"/>
    <p:sldId id="409" r:id="rId103"/>
    <p:sldId id="410" r:id="rId104"/>
    <p:sldId id="412" r:id="rId105"/>
    <p:sldId id="413" r:id="rId106"/>
    <p:sldId id="432" r:id="rId107"/>
    <p:sldId id="427" r:id="rId108"/>
    <p:sldId id="431" r:id="rId109"/>
    <p:sldId id="428" r:id="rId110"/>
    <p:sldId id="294" r:id="rId111"/>
    <p:sldId id="420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0000"/>
    <a:srgbClr val="000000"/>
    <a:srgbClr val="4472C4"/>
    <a:srgbClr val="FF7575"/>
    <a:srgbClr val="FFFF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7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7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99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4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2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8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2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4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95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9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0.png"/><Relationship Id="rId4" Type="http://schemas.openxmlformats.org/officeDocument/2006/relationships/image" Target="../media/image16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1680.png"/><Relationship Id="rId5" Type="http://schemas.openxmlformats.org/officeDocument/2006/relationships/image" Target="../media/image910.png"/><Relationship Id="rId10" Type="http://schemas.openxmlformats.org/officeDocument/2006/relationships/image" Target="../media/image138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8.png"/><Relationship Id="rId3" Type="http://schemas.openxmlformats.org/officeDocument/2006/relationships/image" Target="../media/image6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ki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11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4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48.png"/><Relationship Id="rId4" Type="http://schemas.openxmlformats.org/officeDocument/2006/relationships/image" Target="../media/image1420.png"/><Relationship Id="rId9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1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51.png"/><Relationship Id="rId9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5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0F3-A607-42DD-A066-E4BBDD6B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800"/>
              <a:t>Monte Carlo outputs a histogram showing the spread of solutions based on the input uncertainties. </a:t>
            </a:r>
            <a:endParaRPr lang="en-US" sz="3800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D69B5B28-8838-423F-806E-5F1E8C3E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933" y="1682880"/>
            <a:ext cx="5477498" cy="3603445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2A604D-C6CA-434A-A8BB-1B661AA3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3327" r="7558" b="2667"/>
          <a:stretch/>
        </p:blipFill>
        <p:spPr>
          <a:xfrm>
            <a:off x="117474" y="1571674"/>
            <a:ext cx="6793357" cy="371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/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sample the distribution 30 times. We chose 30 based on the </a:t>
                </a:r>
                <a:r>
                  <a:rPr lang="en-US" i="1" dirty="0"/>
                  <a:t>Central Limit Theorem</a:t>
                </a:r>
                <a:r>
                  <a:rPr lang="en-US" dirty="0"/>
                  <a:t> in statistics, which says we can approximate the data as a Gaussian with 30 samples. We see the mean error is not zero. Recall that the </a:t>
                </a:r>
                <a:r>
                  <a:rPr lang="en-US" dirty="0" err="1"/>
                  <a:t>TDoA</a:t>
                </a:r>
                <a:r>
                  <a:rPr lang="en-US" dirty="0"/>
                  <a:t> code has inherent error in it. We would predict the following uncertainties.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=0.91+2∗15.83=32.5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𝑑𝑒𝑔𝑟𝑒𝑒𝑠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E0FFE-F047-47D7-BF4F-E445DB5D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10" y="5397531"/>
                <a:ext cx="10646790" cy="1477328"/>
              </a:xfrm>
              <a:prstGeom prst="rect">
                <a:avLst/>
              </a:prstGeom>
              <a:blipFill>
                <a:blip r:embed="rId5"/>
                <a:stretch>
                  <a:fillRect l="-515" t="-20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395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A521C83-B4E1-4F00-AD3A-3A93662B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9" y="1688242"/>
            <a:ext cx="9163317" cy="48046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939320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/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803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58EFC96-1140-44F8-9D07-AEFCF11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51" y="1472334"/>
            <a:ext cx="9598110" cy="495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/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0409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small, table, people&#10;&#10;Description automatically generated">
            <a:extLst>
              <a:ext uri="{FF2B5EF4-FFF2-40B4-BE49-F238E27FC236}">
                <a16:creationId xmlns:a16="http://schemas.microsoft.com/office/drawing/2014/main" id="{D9E828CA-861E-4D05-856E-0AE5D9AD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9" y="1395445"/>
            <a:ext cx="10899414" cy="5313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/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/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8331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593799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9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73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Results in higher coverage, but suffers with slightly higher uncertainty.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24272"/>
              </p:ext>
            </p:extLst>
          </p:nvPr>
        </p:nvGraphicFramePr>
        <p:xfrm>
          <a:off x="241852" y="1595755"/>
          <a:ext cx="11708296" cy="489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8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MWiB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4704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2E0AFE-4DFA-44A0-853D-6883596E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01" y="0"/>
            <a:ext cx="11458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88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BACF-3C5D-4651-A7B2-2CBFF534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in current state struggles with input noise more than the Symbolic Solver.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E67385-A3A1-4E60-97DF-40916874E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1852" y="2097246"/>
          <a:ext cx="11708296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013791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083366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346001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35199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94494024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7560980"/>
                    </a:ext>
                  </a:extLst>
                </a:gridCol>
                <a:gridCol w="1192696">
                  <a:extLst>
                    <a:ext uri="{9D8B030D-6E8A-4147-A177-3AD203B41FA5}">
                      <a16:colId xmlns:a16="http://schemas.microsoft.com/office/drawing/2014/main" val="3779651847"/>
                    </a:ext>
                  </a:extLst>
                </a:gridCol>
              </a:tblGrid>
              <a:tr h="52207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(10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(5 deg, 40%)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Elevation (5 deg, 40%)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20" marR="7620" marT="762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6887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421E71-38CC-4C2F-AC57-A3626B0A7273}"/>
              </a:ext>
            </a:extLst>
          </p:cNvPr>
          <p:cNvGraphicFramePr>
            <a:graphicFrameLocks noGrp="1"/>
          </p:cNvGraphicFramePr>
          <p:nvPr/>
        </p:nvGraphicFramePr>
        <p:xfrm>
          <a:off x="207328" y="4858411"/>
          <a:ext cx="117428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101385037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114734211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42054946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81004254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2054281970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604318080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39166049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3164848549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403311971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527395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5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87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911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637B60-5D34-4EFF-9D40-2CA701FDAEA0}"/>
              </a:ext>
            </a:extLst>
          </p:cNvPr>
          <p:cNvSpPr txBox="1"/>
          <p:nvPr/>
        </p:nvSpPr>
        <p:spPr>
          <a:xfrm>
            <a:off x="241852" y="1690687"/>
            <a:ext cx="428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Montecarlo</a:t>
            </a:r>
            <a:r>
              <a:rPr lang="en-US" dirty="0"/>
              <a:t>: Symbolic -&gt; Least Squares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19E1E-427F-49F5-9EAA-BD7BB0E5BBB0}"/>
              </a:ext>
            </a:extLst>
          </p:cNvPr>
          <p:cNvSpPr txBox="1"/>
          <p:nvPr/>
        </p:nvSpPr>
        <p:spPr>
          <a:xfrm>
            <a:off x="207328" y="4475325"/>
            <a:ext cx="428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One-at-a-time: Symbolic -&gt;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2374339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40407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524002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58F-82EC-475C-A6E7-86AE2C880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17" b="3264"/>
          <a:stretch/>
        </p:blipFill>
        <p:spPr>
          <a:xfrm>
            <a:off x="5200610" y="1529480"/>
            <a:ext cx="6587745" cy="427546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DDC436-C8BA-4E4F-926B-3D16E42BE011}"/>
              </a:ext>
            </a:extLst>
          </p:cNvPr>
          <p:cNvSpPr/>
          <p:nvPr/>
        </p:nvSpPr>
        <p:spPr>
          <a:xfrm>
            <a:off x="5184789" y="333058"/>
            <a:ext cx="6524942" cy="6524942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83"/>
            <a:ext cx="10515600" cy="1640805"/>
          </a:xfrm>
          <a:solidFill>
            <a:schemeClr val="bg1">
              <a:alpha val="50196"/>
            </a:schemeClr>
          </a:solidFill>
        </p:spPr>
        <p:txBody>
          <a:bodyPr>
            <a:normAutofit/>
          </a:bodyPr>
          <a:lstStyle/>
          <a:p>
            <a:r>
              <a:rPr lang="en-US" sz="3400" dirty="0"/>
              <a:t>With 4 base stations, we find 4 possible directions. We can use an average direction from this, or use least squares.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/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71DF2-8F3A-43D5-A409-08DC2702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9" y="6192973"/>
                <a:ext cx="304571" cy="276999"/>
              </a:xfrm>
              <a:prstGeom prst="rect">
                <a:avLst/>
              </a:prstGeom>
              <a:blipFill>
                <a:blip r:embed="rId11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06C-D6C7-461C-A505-615E432B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direction may be useful. The error for solving a point is large with no input noise.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1A06E-E593-4F32-9C4F-B83EBD7B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2468" cy="1898650"/>
          </a:xfrm>
        </p:spPr>
        <p:txBody>
          <a:bodyPr/>
          <a:lstStyle/>
          <a:p>
            <a:r>
              <a:rPr lang="en-US" dirty="0"/>
              <a:t>Sensitivity is due to 4 near parallel lines. </a:t>
            </a:r>
          </a:p>
          <a:p>
            <a:r>
              <a:rPr lang="en-US" dirty="0"/>
              <a:t>Intersecting near parallel lines is error prone.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381561-6C0A-4003-8C7E-E1A509FAE347}"/>
              </a:ext>
            </a:extLst>
          </p:cNvPr>
          <p:cNvCxnSpPr/>
          <p:nvPr/>
        </p:nvCxnSpPr>
        <p:spPr>
          <a:xfrm flipV="1">
            <a:off x="6611334" y="1890188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1557A0-6D7A-4F79-9BA6-AD05C3B534D3}"/>
              </a:ext>
            </a:extLst>
          </p:cNvPr>
          <p:cNvCxnSpPr>
            <a:cxnSpLocks/>
          </p:cNvCxnSpPr>
          <p:nvPr/>
        </p:nvCxnSpPr>
        <p:spPr>
          <a:xfrm flipV="1">
            <a:off x="6763734" y="1791152"/>
            <a:ext cx="1011205" cy="470172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997D47-1A2D-4B6F-923B-9A74F7F2FF64}"/>
              </a:ext>
            </a:extLst>
          </p:cNvPr>
          <p:cNvSpPr/>
          <p:nvPr/>
        </p:nvSpPr>
        <p:spPr>
          <a:xfrm>
            <a:off x="7468952" y="3018654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FE5ECB-E176-4B6A-BE68-C5CC97E77EF0}"/>
              </a:ext>
            </a:extLst>
          </p:cNvPr>
          <p:cNvCxnSpPr/>
          <p:nvPr/>
        </p:nvCxnSpPr>
        <p:spPr>
          <a:xfrm flipV="1">
            <a:off x="8566558" y="1989224"/>
            <a:ext cx="1197204" cy="46026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C2D399-20A1-48EA-8512-539AE9C6D95A}"/>
              </a:ext>
            </a:extLst>
          </p:cNvPr>
          <p:cNvCxnSpPr>
            <a:cxnSpLocks/>
          </p:cNvCxnSpPr>
          <p:nvPr/>
        </p:nvCxnSpPr>
        <p:spPr>
          <a:xfrm flipV="1">
            <a:off x="8718958" y="1890188"/>
            <a:ext cx="1070152" cy="470172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6CB1DF-B100-476F-82D6-4306DFF240FA}"/>
              </a:ext>
            </a:extLst>
          </p:cNvPr>
          <p:cNvSpPr/>
          <p:nvPr/>
        </p:nvSpPr>
        <p:spPr>
          <a:xfrm>
            <a:off x="9721066" y="1946527"/>
            <a:ext cx="85391" cy="85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53E0F-780F-4DCF-8625-BC51AD9EE4ED}"/>
              </a:ext>
            </a:extLst>
          </p:cNvPr>
          <p:cNvSpPr txBox="1"/>
          <p:nvPr/>
        </p:nvSpPr>
        <p:spPr>
          <a:xfrm>
            <a:off x="3980465" y="4429548"/>
            <a:ext cx="2404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Rotating the green line by a few degrees significantly changes the intersection.  </a:t>
            </a:r>
          </a:p>
        </p:txBody>
      </p:sp>
    </p:spTree>
    <p:extLst>
      <p:ext uri="{BB962C8B-B14F-4D97-AF65-F5344CB8AC3E}">
        <p14:creationId xmlns:p14="http://schemas.microsoft.com/office/powerpoint/2010/main" val="367024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823657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75" r="-7813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778611" cy="384721"/>
              </a:xfrm>
              <a:prstGeom prst="rect">
                <a:avLst/>
              </a:prstGeom>
              <a:blipFill>
                <a:blip r:embed="rId26"/>
                <a:stretch>
                  <a:fillRect l="-9375" r="-781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8"/>
            <a:ext cx="367788" cy="550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988341" y="5824038"/>
            <a:ext cx="1084463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intersection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213716" y="5097941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54779" y="3730329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3561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than at lower elevations.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/>
                  <a:t>The satellite is far away from the receivers. </a:t>
                </a:r>
              </a:p>
              <a:p>
                <a:r>
                  <a:rPr lang="en-US" dirty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/>
                  <a:t>, the satellite is far outside the “triangle”. </a:t>
                </a:r>
              </a:p>
              <a:p>
                <a:r>
                  <a:rPr lang="en-US" dirty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approach infinity.</a:t>
                </a:r>
              </a:p>
              <a:p>
                <a:r>
                  <a:rPr lang="en-US" dirty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away, hyperbolas look like cones.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for getting the satellite direction.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Hyperboloids intersect on a hyperbola.</a:t>
            </a:r>
          </a:p>
          <a:p>
            <a:r>
              <a:rPr lang="en-US" dirty="0"/>
              <a:t>Far away from the foci, a hyperbola looks like a line. </a:t>
            </a:r>
          </a:p>
          <a:p>
            <a:r>
              <a:rPr lang="en-US" dirty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/>
              <a:t>Fit a line to the 2D solutions.</a:t>
            </a:r>
          </a:p>
          <a:p>
            <a:pPr marL="0" indent="0">
              <a:buNone/>
            </a:pPr>
            <a:r>
              <a:rPr lang="en-US" dirty="0"/>
              <a:t>More on specifics in a later section.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hyperboloids look like for the satellite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stations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9FE0-8F43-4EC5-B680-12DB2DA1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365125"/>
            <a:ext cx="1164907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Hyperboloids intersect on a hyperbola. We can fit a line because the satellite is FAR away from the plane of stations.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56733E-3DF8-4879-BD56-349FB75FFB6A}"/>
              </a:ext>
            </a:extLst>
          </p:cNvPr>
          <p:cNvGrpSpPr/>
          <p:nvPr/>
        </p:nvGrpSpPr>
        <p:grpSpPr>
          <a:xfrm>
            <a:off x="5017346" y="1446376"/>
            <a:ext cx="7037698" cy="5278274"/>
            <a:chOff x="2577151" y="1579726"/>
            <a:chExt cx="7037698" cy="5278274"/>
          </a:xfrm>
        </p:grpSpPr>
        <p:pic>
          <p:nvPicPr>
            <p:cNvPr id="6" name="Picture 5" descr="A picture containing text, map, table, white&#10;&#10;Description automatically generated">
              <a:extLst>
                <a:ext uri="{FF2B5EF4-FFF2-40B4-BE49-F238E27FC236}">
                  <a16:creationId xmlns:a16="http://schemas.microsoft.com/office/drawing/2014/main" id="{3E02870E-975C-4B2C-A83A-0BE232F7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51" y="1579726"/>
              <a:ext cx="7037698" cy="52782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/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𝑺𝒂𝒕𝒆𝒍𝒍𝒊𝒕𝒆</m:t>
                        </m:r>
                      </m:oMath>
                    </m:oMathPara>
                  </a14:m>
                  <a:endParaRPr lang="en-US" sz="2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24C5E-B839-4252-948D-194EAF7A9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2307" y="3216789"/>
                  <a:ext cx="1429879" cy="384721"/>
                </a:xfrm>
                <a:prstGeom prst="rect">
                  <a:avLst/>
                </a:prstGeom>
                <a:blipFill>
                  <a:blip r:embed="rId3"/>
                  <a:stretch>
                    <a:fillRect l="-5128" r="-5556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43D255-A27B-4F2A-996C-14244506B08A}"/>
                </a:ext>
              </a:extLst>
            </p:cNvPr>
            <p:cNvSpPr/>
            <p:nvPr/>
          </p:nvSpPr>
          <p:spPr>
            <a:xfrm>
              <a:off x="7777423" y="3014506"/>
              <a:ext cx="251209" cy="25120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8A809-D8BC-4108-9824-129DFF022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2696" y="2394970"/>
              <a:ext cx="2451942" cy="3708949"/>
            </a:xfrm>
            <a:prstGeom prst="line">
              <a:avLst/>
            </a:prstGeom>
            <a:ln w="38100">
              <a:solidFill>
                <a:srgbClr val="0000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A0D37C-9EB5-45AC-82BB-006CB1173449}"/>
                </a:ext>
              </a:extLst>
            </p:cNvPr>
            <p:cNvSpPr/>
            <p:nvPr/>
          </p:nvSpPr>
          <p:spPr>
            <a:xfrm>
              <a:off x="3629129" y="2321170"/>
              <a:ext cx="5072744" cy="2552282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/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𝑺𝒕𝒂𝒕𝒊𝒐𝒏𝒔</m:t>
                        </m:r>
                      </m:oMath>
                    </m:oMathPara>
                  </a14:m>
                  <a:endParaRPr lang="en-US" sz="2500" b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46732C-34C8-4919-B24A-ACB4FA9BE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430" y="5070040"/>
                  <a:ext cx="1391407" cy="384721"/>
                </a:xfrm>
                <a:prstGeom prst="rect">
                  <a:avLst/>
                </a:prstGeom>
                <a:blipFill>
                  <a:blip r:embed="rId4"/>
                  <a:stretch>
                    <a:fillRect l="-4803" r="-4803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D905D9-EE19-4ED2-A5D1-4D62E7EB78E5}"/>
                </a:ext>
              </a:extLst>
            </p:cNvPr>
            <p:cNvSpPr/>
            <p:nvPr/>
          </p:nvSpPr>
          <p:spPr>
            <a:xfrm>
              <a:off x="4593369" y="5673364"/>
              <a:ext cx="251209" cy="25120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7A7AFF-7BA6-4B7E-B8F3-C001EEDA747C}"/>
                </a:ext>
              </a:extLst>
            </p:cNvPr>
            <p:cNvSpPr/>
            <p:nvPr/>
          </p:nvSpPr>
          <p:spPr>
            <a:xfrm>
              <a:off x="5970396" y="5295057"/>
              <a:ext cx="185948" cy="18594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DE58DA-C76D-484D-9D34-5DF0E647A7FF}"/>
                </a:ext>
              </a:extLst>
            </p:cNvPr>
            <p:cNvSpPr/>
            <p:nvPr/>
          </p:nvSpPr>
          <p:spPr>
            <a:xfrm>
              <a:off x="5084465" y="4873451"/>
              <a:ext cx="1989575" cy="113546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819C0CB-4DFC-4B5D-982E-EDE521F8464C}"/>
                </a:ext>
              </a:extLst>
            </p:cNvPr>
            <p:cNvSpPr/>
            <p:nvPr/>
          </p:nvSpPr>
          <p:spPr>
            <a:xfrm>
              <a:off x="7418579" y="5503934"/>
              <a:ext cx="199520" cy="19952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8626D-A797-45E1-9261-2796322CC0F6}"/>
              </a:ext>
            </a:extLst>
          </p:cNvPr>
          <p:cNvGrpSpPr/>
          <p:nvPr/>
        </p:nvGrpSpPr>
        <p:grpSpPr>
          <a:xfrm>
            <a:off x="372706" y="1891776"/>
            <a:ext cx="5018115" cy="4387474"/>
            <a:chOff x="2622620" y="1519063"/>
            <a:chExt cx="7104184" cy="62113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BEB83E-D1FB-4BF1-904B-1355DC109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7" r="27094"/>
            <a:stretch/>
          </p:blipFill>
          <p:spPr>
            <a:xfrm>
              <a:off x="2622620" y="1519063"/>
              <a:ext cx="7104184" cy="621138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22599-3CB6-4C79-A040-181DF98B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577213" y="2713055"/>
              <a:ext cx="4662435" cy="4029389"/>
            </a:xfrm>
            <a:prstGeom prst="line">
              <a:avLst/>
            </a:prstGeom>
            <a:ln w="38100">
              <a:solidFill>
                <a:schemeClr val="bg1">
                  <a:lumMod val="95000"/>
                  <a:alpha val="69804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2404CD-5FFE-45FE-B59F-0DADEF566B13}"/>
              </a:ext>
            </a:extLst>
          </p:cNvPr>
          <p:cNvSpPr txBox="1"/>
          <p:nvPr/>
        </p:nvSpPr>
        <p:spPr>
          <a:xfrm>
            <a:off x="295275" y="6166887"/>
            <a:ext cx="714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White line fits using 3 planes at least 100km above the planes. Using lower planes pull the line down (red)</a:t>
            </a:r>
          </a:p>
        </p:txBody>
      </p:sp>
    </p:spTree>
    <p:extLst>
      <p:ext uri="{BB962C8B-B14F-4D97-AF65-F5344CB8AC3E}">
        <p14:creationId xmlns:p14="http://schemas.microsoft.com/office/powerpoint/2010/main" val="1152827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localizing the satellite look like on a plane far away from the receivers?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2-sided Hyperbolas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1-sided Hyperbolas</a:t>
            </a:r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66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Transformations Overview.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convert the receivers to </a:t>
                </a:r>
                <a:r>
                  <a:rPr lang="en-US" dirty="0" err="1"/>
                  <a:t>x,y,z</a:t>
                </a:r>
                <a:r>
                  <a:rPr lang="en-US" dirty="0"/>
                  <a:t> coordinates, the shape of the Earth must be taken into account.</a:t>
                </a:r>
              </a:p>
              <a:p>
                <a:r>
                  <a:rPr lang="en-US" dirty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3 Earth frames are used for different parts of the system. </a:t>
            </a:r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the satellite is measured.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station 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Satellite coordinates with respect to a station.</a:t>
            </a:r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from Geodetic to Earth Fixed requires the shape of the Earth. We use WGS84.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WGS84 Model</a:t>
            </a:r>
          </a:p>
          <a:p>
            <a:r>
              <a:rPr lang="en-US" b="0" dirty="0"/>
              <a:t>More accurate model. </a:t>
            </a:r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available. Analytical solution is more complicated. </a:t>
            </a:r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Satellite from Earth Inertial to Earth Fixed.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/>
              <a:t>The Earth rotates once in about 24 hours</a:t>
            </a:r>
          </a:p>
          <a:p>
            <a:r>
              <a:rPr lang="en-US" dirty="0"/>
              <a:t>It undergoes one precession period in 26,000 years.</a:t>
            </a:r>
          </a:p>
          <a:p>
            <a:r>
              <a:rPr lang="en-US" dirty="0"/>
              <a:t>It undergoes one nutation period every 18.6 years</a:t>
            </a:r>
          </a:p>
          <a:p>
            <a:r>
              <a:rPr lang="en-US" dirty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Orekit</a:t>
            </a:r>
            <a:r>
              <a:rPr lang="en-US" sz="2500" dirty="0"/>
              <a:t> in Java handles these transformations. </a:t>
            </a:r>
            <a:r>
              <a:rPr lang="en-US" sz="2800" dirty="0">
                <a:hlinkClick r:id="rId4"/>
              </a:rPr>
              <a:t>https://www.orekit.org/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from Earth Fixed to </a:t>
            </a:r>
            <a:r>
              <a:rPr lang="en-US" dirty="0" err="1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Topocentric</a:t>
            </a:r>
            <a:r>
              <a:rPr lang="en-US" dirty="0"/>
              <a:t> frame orientation:</a:t>
            </a:r>
          </a:p>
          <a:p>
            <a:r>
              <a:rPr lang="en-US" dirty="0"/>
              <a:t> The z-axis points normal to the surface</a:t>
            </a:r>
          </a:p>
          <a:p>
            <a:r>
              <a:rPr lang="en-US" dirty="0"/>
              <a:t>The y-axis points towards true north</a:t>
            </a:r>
          </a:p>
          <a:p>
            <a:r>
              <a:rPr lang="en-US" dirty="0"/>
              <a:t>The x-axis points east.</a:t>
            </a:r>
          </a:p>
          <a:p>
            <a:r>
              <a:rPr lang="en-US" dirty="0"/>
              <a:t>Frame describes the horizon. A positive zenith means the point is in-view.</a:t>
            </a:r>
          </a:p>
          <a:p>
            <a:r>
              <a:rPr lang="en-US" dirty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7C6E5-AF45-4348-B195-F480E32F8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2295655"/>
            <a:ext cx="8410575" cy="4409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259BE-0761-44B3-A186-D4CFEACE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solve </a:t>
            </a:r>
            <a:r>
              <a:rPr lang="en-US" dirty="0" err="1"/>
              <a:t>TDoA</a:t>
            </a:r>
            <a:r>
              <a:rPr lang="en-US" dirty="0"/>
              <a:t> on 50km, 400km, and 1200km planes.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43C4-33B3-4B39-A835-D692BEB4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7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was a compromise to minimize elevation error.</a:t>
            </a:r>
          </a:p>
          <a:p>
            <a:r>
              <a:rPr lang="en-US" dirty="0"/>
              <a:t>For low elevation satellites, solving a 2D </a:t>
            </a:r>
            <a:r>
              <a:rPr lang="en-US" dirty="0" err="1"/>
              <a:t>TDoA</a:t>
            </a:r>
            <a:r>
              <a:rPr lang="en-US" dirty="0"/>
              <a:t> problem on high z values does not make sense: the XY values begin to diverge.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1D88A-D216-44D2-B087-18A2200F83E8}"/>
              </a:ext>
            </a:extLst>
          </p:cNvPr>
          <p:cNvSpPr txBox="1"/>
          <p:nvPr/>
        </p:nvSpPr>
        <p:spPr>
          <a:xfrm>
            <a:off x="3595687" y="593467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this low elevation, 5 degrees, the XY intersection goes out 3 times further than the satellite for the 1200km plane. </a:t>
            </a:r>
          </a:p>
        </p:txBody>
      </p:sp>
    </p:spTree>
    <p:extLst>
      <p:ext uri="{BB962C8B-B14F-4D97-AF65-F5344CB8AC3E}">
        <p14:creationId xmlns:p14="http://schemas.microsoft.com/office/powerpoint/2010/main" val="4054043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 degree elevation, the fit goes out to 2x the satellite position.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627196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fit a parametric line to the planes we solve </a:t>
            </a:r>
            <a:r>
              <a:rPr lang="en-US" dirty="0" err="1"/>
              <a:t>TDoA</a:t>
            </a:r>
            <a:r>
              <a:rPr lang="en-US" dirty="0"/>
              <a:t> 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u="sng" dirty="0"/>
                    <a:t>For each dimension</a:t>
                  </a:r>
                  <a:r>
                    <a:rPr lang="en-US" sz="2500" dirty="0"/>
                    <a:t>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3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751F0-A7FA-4769-9DD6-AA1C2ADA616B}"/>
              </a:ext>
            </a:extLst>
          </p:cNvPr>
          <p:cNvSpPr txBox="1"/>
          <p:nvPr/>
        </p:nvSpPr>
        <p:spPr>
          <a:xfrm>
            <a:off x="3734641" y="5167312"/>
            <a:ext cx="235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 fit three linear 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 vs.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85AD0-5A7D-419E-B3CF-FBE29E95BF27}"/>
              </a:ext>
            </a:extLst>
          </p:cNvPr>
          <p:cNvCxnSpPr/>
          <p:nvPr/>
        </p:nvCxnSpPr>
        <p:spPr>
          <a:xfrm flipH="1">
            <a:off x="4981575" y="3162300"/>
            <a:ext cx="2296467" cy="200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Azimuth and Elevation from a line, we need to choose a reference point on that line.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b="0" dirty="0"/>
                  <a:t> as our reference.</a:t>
                </a:r>
              </a:p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are measured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station 1. 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Convert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to the Earth Fixed Frame.</a:t>
                </a:r>
              </a:p>
              <a:p>
                <a:pPr marL="457200" indent="-457200">
                  <a:buAutoNum type="arabicPeriod"/>
                </a:pPr>
                <a:r>
                  <a:rPr lang="en-US" sz="2500" dirty="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500" dirty="0"/>
                  <a:t> in a topocentric frame 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algn="ctr"/>
                <a:r>
                  <a:rPr lang="en-US" sz="2500" dirty="0"/>
                  <a:t>Result: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𝑒𝑎𝑠𝑡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𝑛𝑜𝑟𝑡h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/>
                  <a:t> </a:t>
                </a:r>
                <a:r>
                  <a:rPr lang="en-US" sz="2500" dirty="0" err="1"/>
                  <a:t>wrt</a:t>
                </a:r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00" b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500" dirty="0"/>
                  <a:t>Convert coordinates to azimuth and elevation.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478907" cy="4673844"/>
              </a:xfrm>
              <a:prstGeom prst="rect">
                <a:avLst/>
              </a:prstGeom>
              <a:blipFill>
                <a:blip r:embed="rId3"/>
                <a:stretch>
                  <a:fillRect l="-2692" t="-19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𝑒𝑎𝑠𝑡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𝑛𝑜𝑟𝑡h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387" y="2434753"/>
                <a:ext cx="2496133" cy="724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𝑢𝑝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𝑒𝑎𝑠𝑡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𝑛𝑜𝑟𝑡h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27" y="3455338"/>
                <a:ext cx="3724353" cy="1144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281472-D4C7-480E-B5B0-0D263D65D28F}"/>
              </a:ext>
            </a:extLst>
          </p:cNvPr>
          <p:cNvSpPr txBox="1"/>
          <p:nvPr/>
        </p:nvSpPr>
        <p:spPr>
          <a:xfrm>
            <a:off x="9533298" y="4743543"/>
            <a:ext cx="1901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azimuth is X/Y. Azimuth for ground tracks is measured from north, not east!</a:t>
            </a:r>
          </a:p>
        </p:txBody>
      </p:sp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±0.7°</m:t>
                    </m:r>
                  </m:oMath>
                </a14:m>
                <a:r>
                  <a:rPr lang="en-US" dirty="0"/>
                  <a:t> based on a 4-point Ground Track and 6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75C389-709B-4416-B90C-2FCDB3BC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88" y="1835350"/>
            <a:ext cx="6228824" cy="4657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8FA77-62A0-4A3B-B035-7AD6AAB1428B}"/>
              </a:ext>
            </a:extLst>
          </p:cNvPr>
          <p:cNvSpPr txBox="1"/>
          <p:nvPr/>
        </p:nvSpPr>
        <p:spPr>
          <a:xfrm>
            <a:off x="9305925" y="5086350"/>
            <a:ext cx="237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0, 50km, 100km, 200km, 500km, 2000km planes</a:t>
            </a:r>
          </a:p>
        </p:txBody>
      </p:sp>
    </p:spTree>
    <p:extLst>
      <p:ext uri="{BB962C8B-B14F-4D97-AF65-F5344CB8AC3E}">
        <p14:creationId xmlns:p14="http://schemas.microsoft.com/office/powerpoint/2010/main" val="2476348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±0.6°</m:t>
                    </m:r>
                  </m:oMath>
                </a14:m>
                <a:r>
                  <a:rPr lang="en-US" dirty="0"/>
                  <a:t> based on a 4-point Ground Track and 3 planes.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69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58A6-E513-4049-B90B-2BB3461A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588" y="1905269"/>
            <a:ext cx="6228824" cy="451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8DB323-B978-4A68-B04F-18ACA632A202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50km, 400km, 1200km planes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F0F2D2-EB96-4252-86FE-85C5351A9E67}"/>
              </a:ext>
            </a:extLst>
          </p:cNvPr>
          <p:cNvSpPr txBox="1"/>
          <p:nvPr/>
        </p:nvSpPr>
        <p:spPr>
          <a:xfrm>
            <a:off x="514350" y="2377916"/>
            <a:ext cx="280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decreases for elevations 30 degrees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Error in Elevation increases below that.</a:t>
            </a:r>
          </a:p>
        </p:txBody>
      </p:sp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50F-13D7-4F1E-84DB-E8163E61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reduce </a:t>
            </a:r>
            <a:r>
              <a:rPr lang="en-US" dirty="0" err="1"/>
              <a:t>TDoA</a:t>
            </a:r>
            <a:r>
              <a:rPr lang="en-US" dirty="0"/>
              <a:t> intrinsic error with a few strategies.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C93A-2D84-442C-BBF1-8AC43851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Lower planes decrease error at low elevations. Higher planes decrease error at high elevations.</a:t>
            </a:r>
          </a:p>
          <a:p>
            <a:pPr fontAlgn="base"/>
            <a:r>
              <a:rPr lang="en-US" dirty="0"/>
              <a:t>By fitting a hyperbola instead of a line to the planes.</a:t>
            </a:r>
          </a:p>
          <a:p>
            <a:pPr lvl="1" fontAlgn="base"/>
            <a:r>
              <a:rPr lang="en-US" dirty="0"/>
              <a:t>This is the most exact we can get.</a:t>
            </a:r>
          </a:p>
          <a:p>
            <a:pPr fontAlgn="base"/>
            <a:r>
              <a:rPr lang="en-US" dirty="0"/>
              <a:t>By solving with cones instead of hyperboloids.</a:t>
            </a:r>
          </a:p>
          <a:p>
            <a:pPr lvl="1" fontAlgn="base"/>
            <a:r>
              <a:rPr lang="en-US" dirty="0"/>
              <a:t>A cone approximation of a hyperboloid uses the hyperboloid’s asymptotes. </a:t>
            </a:r>
          </a:p>
          <a:p>
            <a:pPr lvl="1" fontAlgn="base"/>
            <a:r>
              <a:rPr lang="en-US" dirty="0"/>
              <a:t>Unknown how accurate this would be.</a:t>
            </a:r>
          </a:p>
          <a:p>
            <a:pPr fontAlgn="base"/>
            <a:r>
              <a:rPr lang="en-US" dirty="0"/>
              <a:t>Changing the planes we solve on based on satellite elevation.</a:t>
            </a:r>
          </a:p>
          <a:p>
            <a:pPr lvl="1" fontAlgn="base"/>
            <a:r>
              <a:rPr lang="en-US" dirty="0"/>
              <a:t>Would require we know something about satellite.</a:t>
            </a:r>
          </a:p>
        </p:txBody>
      </p:sp>
    </p:spTree>
    <p:extLst>
      <p:ext uri="{BB962C8B-B14F-4D97-AF65-F5344CB8AC3E}">
        <p14:creationId xmlns:p14="http://schemas.microsoft.com/office/powerpoint/2010/main" val="280825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0FE2-69C5-4AC2-9A69-088FED58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cones instead of hyperboloids does not improve results. 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57665B-D1C5-4A81-87EC-3548E80AB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5" y="2110657"/>
            <a:ext cx="5665270" cy="4218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50AA6-0B7C-42F4-9BE6-BA57259E5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5" y="1961060"/>
            <a:ext cx="6228824" cy="451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45EAA7-7CB0-4B0D-A976-08BDA1013DFE}"/>
              </a:ext>
            </a:extLst>
          </p:cNvPr>
          <p:cNvSpPr txBox="1"/>
          <p:nvPr/>
        </p:nvSpPr>
        <p:spPr>
          <a:xfrm>
            <a:off x="2518766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Hyperboloid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1DFCB-2FF3-4904-BD36-AE95849B9905}"/>
              </a:ext>
            </a:extLst>
          </p:cNvPr>
          <p:cNvSpPr txBox="1"/>
          <p:nvPr/>
        </p:nvSpPr>
        <p:spPr>
          <a:xfrm>
            <a:off x="8512709" y="1716006"/>
            <a:ext cx="144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CFED-271B-47BF-B167-C9A0D5D759B4}"/>
              </a:ext>
            </a:extLst>
          </p:cNvPr>
          <p:cNvSpPr/>
          <p:nvPr/>
        </p:nvSpPr>
        <p:spPr>
          <a:xfrm>
            <a:off x="669303" y="1987369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C3444-9990-417D-A5E6-8F0FBEB02667}"/>
              </a:ext>
            </a:extLst>
          </p:cNvPr>
          <p:cNvSpPr/>
          <p:nvPr/>
        </p:nvSpPr>
        <p:spPr>
          <a:xfrm>
            <a:off x="6735936" y="2229997"/>
            <a:ext cx="772998" cy="4852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57F75-9B4D-43AE-A0C4-7C36BC3A013F}"/>
              </a:ext>
            </a:extLst>
          </p:cNvPr>
          <p:cNvSpPr txBox="1"/>
          <p:nvPr/>
        </p:nvSpPr>
        <p:spPr>
          <a:xfrm>
            <a:off x="3050055" y="6354469"/>
            <a:ext cx="73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Cone causes larger azimuth error overall. It does not affect elevation error. </a:t>
            </a:r>
          </a:p>
        </p:txBody>
      </p:sp>
    </p:spTree>
    <p:extLst>
      <p:ext uri="{BB962C8B-B14F-4D97-AF65-F5344CB8AC3E}">
        <p14:creationId xmlns:p14="http://schemas.microsoft.com/office/powerpoint/2010/main" val="406540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600" dirty="0"/>
                  <a:t>With higher planes, error decreases to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±0.0003</m:t>
                    </m:r>
                  </m:oMath>
                </a14:m>
                <a:r>
                  <a:rPr lang="en-US" sz="3600" dirty="0"/>
                  <a:t> degree in Elevation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±0.0025</m:t>
                    </m:r>
                  </m:oMath>
                </a14:m>
                <a:r>
                  <a:rPr lang="en-US" sz="3600" dirty="0"/>
                  <a:t> degree in Azimuth.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9BBBBB-5FF2-445D-AFFA-3E2335880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588" y="365125"/>
                <a:ext cx="12092412" cy="1325563"/>
              </a:xfrm>
              <a:blipFill>
                <a:blip r:embed="rId2"/>
                <a:stretch>
                  <a:fillRect t="-1843" b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345983A-F275-44C7-B913-E26678ADA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25" y="1583067"/>
            <a:ext cx="6543149" cy="4988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50D77-2057-431D-BDCD-86DD7581FE16}"/>
              </a:ext>
            </a:extLst>
          </p:cNvPr>
          <p:cNvSpPr txBox="1"/>
          <p:nvPr/>
        </p:nvSpPr>
        <p:spPr>
          <a:xfrm>
            <a:off x="9305925" y="508635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Fit to: </a:t>
            </a:r>
          </a:p>
          <a:p>
            <a:r>
              <a:rPr lang="en-US" dirty="0"/>
              <a:t>0.5Gm, 4Gm, 12Gm planes</a:t>
            </a:r>
          </a:p>
        </p:txBody>
      </p:sp>
    </p:spTree>
    <p:extLst>
      <p:ext uri="{BB962C8B-B14F-4D97-AF65-F5344CB8AC3E}">
        <p14:creationId xmlns:p14="http://schemas.microsoft.com/office/powerpoint/2010/main" val="362510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3B40-6DC3-4882-9590-408CA972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downside to solving on planes Gigameters away is the reference point.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D0E5D3-1624-4B97-AAD7-FFE267B2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90688"/>
            <a:ext cx="9315450" cy="4672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9D00D-49BC-410C-B763-049DD493EC3C}"/>
              </a:ext>
            </a:extLst>
          </p:cNvPr>
          <p:cNvSpPr txBox="1"/>
          <p:nvPr/>
        </p:nvSpPr>
        <p:spPr>
          <a:xfrm>
            <a:off x="971549" y="5038725"/>
            <a:ext cx="381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Notice the scale. The reference points are far from the receivers. Before implementing this, need to retool how we calculate reference points.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F45C-D55E-4265-BE44-C5AD32D02096}"/>
              </a:ext>
            </a:extLst>
          </p:cNvPr>
          <p:cNvSpPr txBox="1"/>
          <p:nvPr/>
        </p:nvSpPr>
        <p:spPr>
          <a:xfrm>
            <a:off x="9455085" y="2903456"/>
            <a:ext cx="2394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cannot implement least squares with Gm planes – the numbers are too large.</a:t>
            </a:r>
          </a:p>
        </p:txBody>
      </p:sp>
    </p:spTree>
    <p:extLst>
      <p:ext uri="{BB962C8B-B14F-4D97-AF65-F5344CB8AC3E}">
        <p14:creationId xmlns:p14="http://schemas.microsoft.com/office/powerpoint/2010/main" val="791243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DA7C-2F37-46F4-9ED0-8FBC8F80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Least Squares is significantly faster than solving symbolically.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9DE7-F4C4-4B2E-A526-876AEF6E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244" cy="4351338"/>
          </a:xfrm>
        </p:spPr>
        <p:txBody>
          <a:bodyPr/>
          <a:lstStyle/>
          <a:p>
            <a:r>
              <a:rPr lang="en-US" dirty="0"/>
              <a:t>Error remains unchanged with no input noise.</a:t>
            </a:r>
          </a:p>
          <a:p>
            <a:r>
              <a:rPr lang="en-US" dirty="0"/>
              <a:t>Solves ~60 times faster.</a:t>
            </a:r>
          </a:p>
          <a:p>
            <a:r>
              <a:rPr lang="en-US" dirty="0"/>
              <a:t>9 hours -&gt; 9 minutes for Monte Carlo Simulation.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1ABF88F-9EBF-401B-AEED-9E2E2B8CC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44" y="1825624"/>
            <a:ext cx="6268069" cy="4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2D095DA-8009-40C6-8061-40D889B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0" y="1373656"/>
            <a:ext cx="7194620" cy="53939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C58FF-E25B-4413-B28C-A87856C3BABF}"/>
              </a:ext>
            </a:extLst>
          </p:cNvPr>
          <p:cNvSpPr txBox="1"/>
          <p:nvPr/>
        </p:nvSpPr>
        <p:spPr>
          <a:xfrm>
            <a:off x="578199" y="2824115"/>
            <a:ext cx="21804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We fit a 6</a:t>
            </a:r>
            <a:r>
              <a:rPr lang="en-US" sz="2600" baseline="30000" dirty="0"/>
              <a:t>th</a:t>
            </a:r>
            <a:r>
              <a:rPr lang="en-US" sz="2600" dirty="0"/>
              <a:t> order polynomial to data from 4 different ground tracks.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 uses a curve fit for range as a function of elevation.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E95AD-D1C2-4713-A131-E42E7F62B953}"/>
              </a:ext>
            </a:extLst>
          </p:cNvPr>
          <p:cNvSpPr txBox="1"/>
          <p:nvPr/>
        </p:nvSpPr>
        <p:spPr>
          <a:xfrm>
            <a:off x="9343711" y="3248025"/>
            <a:ext cx="2270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further improve these results by using more ground tracks. But this is unnecessary. </a:t>
            </a:r>
            <a:r>
              <a:rPr lang="en-US" dirty="0" err="1"/>
              <a:t>TDoA</a:t>
            </a:r>
            <a:r>
              <a:rPr lang="en-US" dirty="0"/>
              <a:t> is not very sensitive to satellite range. </a:t>
            </a:r>
          </a:p>
        </p:txBody>
      </p:sp>
    </p:spTree>
    <p:extLst>
      <p:ext uri="{BB962C8B-B14F-4D97-AF65-F5344CB8AC3E}">
        <p14:creationId xmlns:p14="http://schemas.microsoft.com/office/powerpoint/2010/main" val="3279221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F0D-DE07-4193-8D43-F8EFE259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curve fit error is small, but could be validated with more ground tracks.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43CB-2F9B-4C94-8BF6-1E95B056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" y="1785257"/>
            <a:ext cx="6441930" cy="4829607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FCBAE9-052B-43B1-B3BF-F67CCF659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1"/>
          <a:stretch/>
        </p:blipFill>
        <p:spPr>
          <a:xfrm>
            <a:off x="6096000" y="1785256"/>
            <a:ext cx="5998029" cy="48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12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B4FA-2161-417C-957A-55C6333D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consider 10 triangles for the sensitivity analysis.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99B708-5966-4300-98FF-5DB2292C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57042"/>
              </p:ext>
            </p:extLst>
          </p:nvPr>
        </p:nvGraphicFramePr>
        <p:xfrm>
          <a:off x="295078" y="1600835"/>
          <a:ext cx="6257925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66">
                  <a:extLst>
                    <a:ext uri="{9D8B030D-6E8A-4147-A177-3AD203B41FA5}">
                      <a16:colId xmlns:a16="http://schemas.microsoft.com/office/drawing/2014/main" val="4207928541"/>
                    </a:ext>
                  </a:extLst>
                </a:gridCol>
                <a:gridCol w="1179231">
                  <a:extLst>
                    <a:ext uri="{9D8B030D-6E8A-4147-A177-3AD203B41FA5}">
                      <a16:colId xmlns:a16="http://schemas.microsoft.com/office/drawing/2014/main" val="735067205"/>
                    </a:ext>
                  </a:extLst>
                </a:gridCol>
                <a:gridCol w="1283678">
                  <a:extLst>
                    <a:ext uri="{9D8B030D-6E8A-4147-A177-3AD203B41FA5}">
                      <a16:colId xmlns:a16="http://schemas.microsoft.com/office/drawing/2014/main" val="3416619660"/>
                    </a:ext>
                  </a:extLst>
                </a:gridCol>
                <a:gridCol w="1236484">
                  <a:extLst>
                    <a:ext uri="{9D8B030D-6E8A-4147-A177-3AD203B41FA5}">
                      <a16:colId xmlns:a16="http://schemas.microsoft.com/office/drawing/2014/main" val="3381966204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3493305365"/>
                    </a:ext>
                  </a:extLst>
                </a:gridCol>
                <a:gridCol w="1066583">
                  <a:extLst>
                    <a:ext uri="{9D8B030D-6E8A-4147-A177-3AD203B41FA5}">
                      <a16:colId xmlns:a16="http://schemas.microsoft.com/office/drawing/2014/main" val="182371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2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26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Institute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Ellingson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1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Pavilion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55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7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095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Brockport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643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8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7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RIT 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Williamson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207134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703A62F-80E6-4E1D-99A8-68557C294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9469"/>
              </p:ext>
            </p:extLst>
          </p:nvPr>
        </p:nvGraphicFramePr>
        <p:xfrm>
          <a:off x="6886575" y="2339360"/>
          <a:ext cx="481965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847">
                  <a:extLst>
                    <a:ext uri="{9D8B030D-6E8A-4147-A177-3AD203B41FA5}">
                      <a16:colId xmlns:a16="http://schemas.microsoft.com/office/drawing/2014/main" val="997570760"/>
                    </a:ext>
                  </a:extLst>
                </a:gridCol>
                <a:gridCol w="1862053">
                  <a:extLst>
                    <a:ext uri="{9D8B030D-6E8A-4147-A177-3AD203B41FA5}">
                      <a16:colId xmlns:a16="http://schemas.microsoft.com/office/drawing/2014/main" val="776951109"/>
                    </a:ext>
                  </a:extLst>
                </a:gridCol>
                <a:gridCol w="1708751">
                  <a:extLst>
                    <a:ext uri="{9D8B030D-6E8A-4147-A177-3AD203B41FA5}">
                      <a16:colId xmlns:a16="http://schemas.microsoft.com/office/drawing/2014/main" val="9286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Receiver Location Uncertainty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Difference Uncertainty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One-at-a-time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2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 (validation)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37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Monte Carlo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845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B39E1D-4AB9-4471-8DD2-7B0E6B0949B1}"/>
              </a:ext>
            </a:extLst>
          </p:cNvPr>
          <p:cNvSpPr txBox="1"/>
          <p:nvPr/>
        </p:nvSpPr>
        <p:spPr>
          <a:xfrm>
            <a:off x="6886575" y="49434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one-at-a-time (OAAT) for lower uncertainty. For higher uncertainty, we switch to Monte Carlo. We run one Monte Carlo for small uncertainty to compare its results to OAAT. </a:t>
            </a:r>
          </a:p>
        </p:txBody>
      </p:sp>
    </p:spTree>
    <p:extLst>
      <p:ext uri="{BB962C8B-B14F-4D97-AF65-F5344CB8AC3E}">
        <p14:creationId xmlns:p14="http://schemas.microsoft.com/office/powerpoint/2010/main" val="367740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Receiver Options updated 12/2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221457" y="2596263"/>
            <a:ext cx="2904140" cy="1983523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040D9-E322-40D7-A889-10F3E00CCFBE}"/>
              </a:ext>
            </a:extLst>
          </p:cNvPr>
          <p:cNvCxnSpPr>
            <a:cxnSpLocks/>
          </p:cNvCxnSpPr>
          <p:nvPr/>
        </p:nvCxnSpPr>
        <p:spPr>
          <a:xfrm flipV="1">
            <a:off x="1360294" y="2569923"/>
            <a:ext cx="3765303" cy="32690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699A38-665A-46C1-9D66-A0C22B881E3E}"/>
              </a:ext>
            </a:extLst>
          </p:cNvPr>
          <p:cNvCxnSpPr>
            <a:cxnSpLocks/>
          </p:cNvCxnSpPr>
          <p:nvPr/>
        </p:nvCxnSpPr>
        <p:spPr>
          <a:xfrm flipV="1">
            <a:off x="1343004" y="802585"/>
            <a:ext cx="1487776" cy="207849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90432C-0A58-4292-815C-6ED360ECE0F3}"/>
              </a:ext>
            </a:extLst>
          </p:cNvPr>
          <p:cNvCxnSpPr>
            <a:cxnSpLocks/>
          </p:cNvCxnSpPr>
          <p:nvPr/>
        </p:nvCxnSpPr>
        <p:spPr>
          <a:xfrm flipV="1">
            <a:off x="5099046" y="1102933"/>
            <a:ext cx="3628237" cy="14666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52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69661806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1.95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1.22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1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592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552" y="1255002"/>
            <a:ext cx="3790008" cy="415770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57" y="3522427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9" y="2370385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67" y="35695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8369542"/>
                  </p:ext>
                </p:extLst>
              </p:nvPr>
            </p:nvGraphicFramePr>
            <p:xfrm>
              <a:off x="758667" y="5222962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9.12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8.35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7.30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2949.24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771.42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187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OAAT enables us to see which inputs are most important where.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34835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48350">
                    <a:tc rowSpan="9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 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48350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4835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A9D6A76-B5DC-41D9-8AAC-1E525A95315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70206457"/>
                  </p:ext>
                </p:extLst>
              </p:nvPr>
            </p:nvGraphicFramePr>
            <p:xfrm>
              <a:off x="663865" y="1674237"/>
              <a:ext cx="10864270" cy="502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8147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173380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1124347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1218914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1870405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1075061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1308277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1705318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Elevation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365760">
                    <a:tc rowSpan="9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20333" r="-1214706" b="-375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83333" r="-479649" b="-1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6.28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9.63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427436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283333" r="-47964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1.87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344152453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383333" r="-479649" b="-9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88314463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483333" r="-479649" b="-8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606563512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583333" r="-479649" b="-7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703349505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672131" r="-479649" b="-6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797184939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785000" r="-479649" b="-5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8350044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885000" r="-479649" b="-4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417338081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985000" r="-479649" b="-3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876531731"/>
                      </a:ext>
                    </a:extLst>
                  </a:tr>
                  <a:tr h="36576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35" t="-361667" r="-1214706" b="-1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085000" r="-479649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185000" r="-479649" b="-1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070" t="-1285000" r="-479649" b="-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0A4504-6BA9-40B4-8385-F66B96548859}"/>
              </a:ext>
            </a:extLst>
          </p:cNvPr>
          <p:cNvSpPr txBox="1"/>
          <p:nvPr/>
        </p:nvSpPr>
        <p:spPr>
          <a:xfrm>
            <a:off x="5938887" y="1027906"/>
            <a:ext cx="590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 and Elevation </a:t>
            </a:r>
            <a:r>
              <a:rPr lang="en-US" dirty="0" err="1"/>
              <a:t>wrt</a:t>
            </a:r>
            <a:r>
              <a:rPr lang="en-US" dirty="0"/>
              <a:t> to Location 1 where this input variable is most sensitive. Data taken from </a:t>
            </a:r>
            <a:r>
              <a:rPr lang="en-US" dirty="0">
                <a:highlight>
                  <a:srgbClr val="FFFF00"/>
                </a:highlight>
              </a:rPr>
              <a:t>triangle 2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1937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779" y="690222"/>
            <a:ext cx="3790008" cy="508277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Sensitivity in time differences increases exponentially with smaller distances, </a:t>
            </a:r>
            <a:r>
              <a:rPr lang="en-US" u="sng" dirty="0"/>
              <a:t>but is relative to the other time differences.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/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37EF9B-91AE-42CF-B3B1-C228F7E25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04" y="3035048"/>
                <a:ext cx="1389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/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C0CF84-A056-4AC6-B434-367DE25B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75" y="5656589"/>
                <a:ext cx="138961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/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,58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BF6952-E83B-40AB-AD98-0467821E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4" y="2706397"/>
                <a:ext cx="13949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23387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140322"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140322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𝑇𝐷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">
                <a:extLst>
                  <a:ext uri="{FF2B5EF4-FFF2-40B4-BE49-F238E27FC236}">
                    <a16:creationId xmlns:a16="http://schemas.microsoft.com/office/drawing/2014/main" id="{C5704F31-C998-4626-ABDA-AE6250ABB7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88569966"/>
                  </p:ext>
                </p:extLst>
              </p:nvPr>
            </p:nvGraphicFramePr>
            <p:xfrm>
              <a:off x="740839" y="470820"/>
              <a:ext cx="47060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805">
                      <a:extLst>
                        <a:ext uri="{9D8B030D-6E8A-4147-A177-3AD203B41FA5}">
                          <a16:colId xmlns:a16="http://schemas.microsoft.com/office/drawing/2014/main" val="1959822521"/>
                        </a:ext>
                      </a:extLst>
                    </a:gridCol>
                    <a:gridCol w="721811">
                      <a:extLst>
                        <a:ext uri="{9D8B030D-6E8A-4147-A177-3AD203B41FA5}">
                          <a16:colId xmlns:a16="http://schemas.microsoft.com/office/drawing/2014/main" val="2927232085"/>
                        </a:ext>
                      </a:extLst>
                    </a:gridCol>
                    <a:gridCol w="371795">
                      <a:extLst>
                        <a:ext uri="{9D8B030D-6E8A-4147-A177-3AD203B41FA5}">
                          <a16:colId xmlns:a16="http://schemas.microsoft.com/office/drawing/2014/main" val="1371058648"/>
                        </a:ext>
                      </a:extLst>
                    </a:gridCol>
                    <a:gridCol w="424206">
                      <a:extLst>
                        <a:ext uri="{9D8B030D-6E8A-4147-A177-3AD203B41FA5}">
                          <a16:colId xmlns:a16="http://schemas.microsoft.com/office/drawing/2014/main" val="222803333"/>
                        </a:ext>
                      </a:extLst>
                    </a:gridCol>
                    <a:gridCol w="958220">
                      <a:extLst>
                        <a:ext uri="{9D8B030D-6E8A-4147-A177-3AD203B41FA5}">
                          <a16:colId xmlns:a16="http://schemas.microsoft.com/office/drawing/2014/main" val="733035673"/>
                        </a:ext>
                      </a:extLst>
                    </a:gridCol>
                    <a:gridCol w="370959">
                      <a:extLst>
                        <a:ext uri="{9D8B030D-6E8A-4147-A177-3AD203B41FA5}">
                          <a16:colId xmlns:a16="http://schemas.microsoft.com/office/drawing/2014/main" val="4014562298"/>
                        </a:ext>
                      </a:extLst>
                    </a:gridCol>
                    <a:gridCol w="339365">
                      <a:extLst>
                        <a:ext uri="{9D8B030D-6E8A-4147-A177-3AD203B41FA5}">
                          <a16:colId xmlns:a16="http://schemas.microsoft.com/office/drawing/2014/main" val="2580904302"/>
                        </a:ext>
                      </a:extLst>
                    </a:gridCol>
                    <a:gridCol w="991852">
                      <a:extLst>
                        <a:ext uri="{9D8B030D-6E8A-4147-A177-3AD203B41FA5}">
                          <a16:colId xmlns:a16="http://schemas.microsoft.com/office/drawing/2014/main" val="30676871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Input 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Azimuth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Az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Max Sensitivity in Elevation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1013947"/>
                      </a:ext>
                    </a:extLst>
                  </a:tr>
                  <a:tr h="27432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9" t="-77941" r="-793103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230435" r="-484746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259.22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14115616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337778" r="-484746" b="-1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2062.36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160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1969.74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76687404"/>
                      </a:ext>
                    </a:extLst>
                  </a:tr>
                  <a:tr h="27432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576" t="-437778" r="-484746" b="-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270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257.74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2943196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B277C7-37AD-4211-8E7E-C4AA8A80E32F}"/>
              </a:ext>
            </a:extLst>
          </p:cNvPr>
          <p:cNvCxnSpPr>
            <a:cxnSpLocks/>
          </p:cNvCxnSpPr>
          <p:nvPr/>
        </p:nvCxnSpPr>
        <p:spPr>
          <a:xfrm flipV="1">
            <a:off x="7087866" y="4392891"/>
            <a:ext cx="0" cy="18493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30835E-ABB2-454E-AB09-27B1F05DB245}"/>
              </a:ext>
            </a:extLst>
          </p:cNvPr>
          <p:cNvCxnSpPr>
            <a:cxnSpLocks/>
          </p:cNvCxnSpPr>
          <p:nvPr/>
        </p:nvCxnSpPr>
        <p:spPr>
          <a:xfrm>
            <a:off x="7108640" y="6242268"/>
            <a:ext cx="1812829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/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AD4C99-DA2B-4FFA-A192-A4FFC9DC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26" y="3904019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/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C5D51B3-AD1F-45CD-89AA-4E294DD9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731" y="5872936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90F840-8FE7-4A44-8E53-803BC0D88E6F}"/>
              </a:ext>
            </a:extLst>
          </p:cNvPr>
          <p:cNvCxnSpPr/>
          <p:nvPr/>
        </p:nvCxnSpPr>
        <p:spPr>
          <a:xfrm flipV="1">
            <a:off x="7108640" y="5090474"/>
            <a:ext cx="630766" cy="115179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6F1CE576-09F5-4C15-8EA7-35E9C367699C}"/>
              </a:ext>
            </a:extLst>
          </p:cNvPr>
          <p:cNvSpPr/>
          <p:nvPr/>
        </p:nvSpPr>
        <p:spPr>
          <a:xfrm>
            <a:off x="6521316" y="5303715"/>
            <a:ext cx="1174648" cy="1174648"/>
          </a:xfrm>
          <a:prstGeom prst="arc">
            <a:avLst>
              <a:gd name="adj1" fmla="val 16200000"/>
              <a:gd name="adj2" fmla="val 19009575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/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16BA61-1191-4602-B045-1276AF44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34" y="4942972"/>
                <a:ext cx="314958" cy="276999"/>
              </a:xfrm>
              <a:prstGeom prst="rect">
                <a:avLst/>
              </a:prstGeom>
              <a:blipFill>
                <a:blip r:embed="rId10"/>
                <a:stretch>
                  <a:fillRect l="-17308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EECB3F-E516-48AB-8D1C-BA7BFA5C0BFC}"/>
              </a:ext>
            </a:extLst>
          </p:cNvPr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B7125A-933F-433E-8548-9368CE05402C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C007A-15F1-4B17-945A-306CB5C1C3FB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0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3BD9-4170-4005-B8FC-883A0BA6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high elevations, uncertainty in the z axis of receiver 1 has high sensitivity. 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BB64FE-E030-48A6-9AA3-50B854F5F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3811" r="8750" b="3364"/>
          <a:stretch/>
        </p:blipFill>
        <p:spPr>
          <a:xfrm>
            <a:off x="1647825" y="1589534"/>
            <a:ext cx="8896350" cy="5268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3F71BA-4D5A-404B-84EC-92D594CA97BC}"/>
              </a:ext>
            </a:extLst>
          </p:cNvPr>
          <p:cNvSpPr txBox="1"/>
          <p:nvPr/>
        </p:nvSpPr>
        <p:spPr>
          <a:xfrm>
            <a:off x="114300" y="2962275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contour plot, representing the sensitivity to RIT Inn for triangle 7. </a:t>
            </a:r>
          </a:p>
        </p:txBody>
      </p:sp>
    </p:spTree>
    <p:extLst>
      <p:ext uri="{BB962C8B-B14F-4D97-AF65-F5344CB8AC3E}">
        <p14:creationId xmlns:p14="http://schemas.microsoft.com/office/powerpoint/2010/main" val="3270469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Azimuth.	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4" y="1690688"/>
            <a:ext cx="9354532" cy="49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9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These max sensitivities change magnitude significantly with different triangles. Elevation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9D34C-1629-4057-BC75-AAC00681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8734" y="1690688"/>
            <a:ext cx="9354532" cy="4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1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47CB-1C2A-4392-B959-742DCDE9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apply RSME, we can estimate the uncertainty based on OAAT. 	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5FD1F62-F46F-4A6D-B7CB-90819EC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3794" r="7291"/>
          <a:stretch/>
        </p:blipFill>
        <p:spPr>
          <a:xfrm>
            <a:off x="609600" y="1581416"/>
            <a:ext cx="9248775" cy="504322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E7279-B021-4755-A3C4-EFB2267AE685}"/>
              </a:ext>
            </a:extLst>
          </p:cNvPr>
          <p:cNvSpPr txBox="1"/>
          <p:nvPr/>
        </p:nvSpPr>
        <p:spPr>
          <a:xfrm>
            <a:off x="8496300" y="2419349"/>
            <a:ext cx="318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exact location varies, the overall shape seen in this plot remains constant for all triangles.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 is highly uncertain in 2 low azimuth locations.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elevations grow less certain with lower elevations..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Azimuth is highly uncertain in 2 high elevation places.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 all azimuths grow less certain with higher elevations.</a:t>
            </a:r>
          </a:p>
        </p:txBody>
      </p:sp>
    </p:spTree>
    <p:extLst>
      <p:ext uri="{BB962C8B-B14F-4D97-AF65-F5344CB8AC3E}">
        <p14:creationId xmlns:p14="http://schemas.microsoft.com/office/powerpoint/2010/main" val="276978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EF5C-D10C-4537-AD0D-8AB004D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Differences tend to have a dampened sinusoid appearance.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44E9E1-B720-4B13-95A5-904C14B8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512" r="8047"/>
          <a:stretch/>
        </p:blipFill>
        <p:spPr>
          <a:xfrm>
            <a:off x="838200" y="1690688"/>
            <a:ext cx="8620125" cy="505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6F896-EF6B-4C8D-83C6-5BA7C7006184}"/>
              </a:ext>
            </a:extLst>
          </p:cNvPr>
          <p:cNvSpPr txBox="1"/>
          <p:nvPr/>
        </p:nvSpPr>
        <p:spPr>
          <a:xfrm>
            <a:off x="9224963" y="2845604"/>
            <a:ext cx="236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time differences during simulation, we can determine locations where we have blind spots due a discrete sampling.</a:t>
            </a:r>
          </a:p>
          <a:p>
            <a:endParaRPr lang="en-US" dirty="0"/>
          </a:p>
          <a:p>
            <a:r>
              <a:rPr lang="en-US" dirty="0"/>
              <a:t>i.e. we can’t </a:t>
            </a:r>
            <a:r>
              <a:rPr lang="en-US" dirty="0" err="1"/>
              <a:t>accuractly</a:t>
            </a:r>
            <a:r>
              <a:rPr lang="en-US" dirty="0"/>
              <a:t> collect 0 time difference with 100 ns sampling rate.</a:t>
            </a:r>
          </a:p>
        </p:txBody>
      </p:sp>
    </p:spTree>
    <p:extLst>
      <p:ext uri="{BB962C8B-B14F-4D97-AF65-F5344CB8AC3E}">
        <p14:creationId xmlns:p14="http://schemas.microsoft.com/office/powerpoint/2010/main" val="2996823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A37-81FA-4B35-B920-C4A2162E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533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triangles tend to have high coverage based on the minimum time difference we can measure.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88D38F-1A9C-4C93-89AD-651FA12B8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3363" r="7423" b="3363"/>
          <a:stretch/>
        </p:blipFill>
        <p:spPr>
          <a:xfrm>
            <a:off x="1443037" y="1235895"/>
            <a:ext cx="9305925" cy="531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15958-1F26-48C4-82AA-248B4BB38C1C}"/>
              </a:ext>
            </a:extLst>
          </p:cNvPr>
          <p:cNvSpPr txBox="1"/>
          <p:nvPr/>
        </p:nvSpPr>
        <p:spPr>
          <a:xfrm>
            <a:off x="269646" y="5534839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80%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8EFBF-6CAD-4541-BBEE-20FB7B55988F}"/>
              </a:ext>
            </a:extLst>
          </p:cNvPr>
          <p:cNvSpPr txBox="1"/>
          <p:nvPr/>
        </p:nvSpPr>
        <p:spPr>
          <a:xfrm>
            <a:off x="4210050" y="4756117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RIT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D3DB9F-70A2-4DA3-B6A3-125120BBA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86836"/>
              </p:ext>
            </p:extLst>
          </p:nvPr>
        </p:nvGraphicFramePr>
        <p:xfrm>
          <a:off x="1443037" y="6181170"/>
          <a:ext cx="8559542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492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737005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9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39BE-730F-4D3F-A8E3-FD804B00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with larger mean distances have better coverage based on uncertainty.</a:t>
            </a:r>
          </a:p>
        </p:txBody>
      </p:sp>
      <p:pic>
        <p:nvPicPr>
          <p:cNvPr id="5" name="Content Placeholder 4" descr="A picture containing stationary, implement, pencil&#10;&#10;Description automatically generated">
            <a:extLst>
              <a:ext uri="{FF2B5EF4-FFF2-40B4-BE49-F238E27FC236}">
                <a16:creationId xmlns:a16="http://schemas.microsoft.com/office/drawing/2014/main" id="{8CAF9DF9-C5C2-45E3-AB73-2B0E1345D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3139" r="7304" b="3174"/>
          <a:stretch/>
        </p:blipFill>
        <p:spPr>
          <a:xfrm>
            <a:off x="2005675" y="1580320"/>
            <a:ext cx="8180650" cy="46997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FF33-E4B7-4658-A6A4-62556D7B6EE5}"/>
              </a:ext>
            </a:extLst>
          </p:cNvPr>
          <p:cNvSpPr txBox="1"/>
          <p:nvPr/>
        </p:nvSpPr>
        <p:spPr>
          <a:xfrm>
            <a:off x="818842" y="5277680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we start at 30%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89486-4B8F-482A-B6AE-4DC6D4D8B3D2}"/>
              </a:ext>
            </a:extLst>
          </p:cNvPr>
          <p:cNvSpPr txBox="1"/>
          <p:nvPr/>
        </p:nvSpPr>
        <p:spPr>
          <a:xfrm>
            <a:off x="10001250" y="2981682"/>
            <a:ext cx="1762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count number of points in the net with uncertainty lower than 0.5, 1, 2, and 5 degrees for BOTH azimuth and elevation.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F57AD1-24B7-49CF-B17A-19AD44FA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22504"/>
              </p:ext>
            </p:extLst>
          </p:nvPr>
        </p:nvGraphicFramePr>
        <p:xfrm>
          <a:off x="1393151" y="5956270"/>
          <a:ext cx="794881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620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68441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4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/>
          <a:lstStyle/>
          <a:p>
            <a:r>
              <a:rPr lang="en-US" dirty="0"/>
              <a:t>We can compare the spread of uncertainties for each triangle.</a:t>
            </a:r>
          </a:p>
        </p:txBody>
      </p:sp>
      <p:pic>
        <p:nvPicPr>
          <p:cNvPr id="8" name="Picture 7" descr="A picture containing table, boat, group&#10;&#10;Description automatically generated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3426" r="8749" b="3426"/>
          <a:stretch/>
        </p:blipFill>
        <p:spPr>
          <a:xfrm>
            <a:off x="1657420" y="1530432"/>
            <a:ext cx="8896350" cy="503789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BEF135-C2D9-4015-80D2-6EAC47C5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22201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9592CF-7FE0-4AFD-A596-178343B4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94366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6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907-5A47-41D5-BB65-C7A1D4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354"/>
            <a:ext cx="10515600" cy="1325563"/>
          </a:xfrm>
        </p:spPr>
        <p:txBody>
          <a:bodyPr/>
          <a:lstStyle/>
          <a:p>
            <a:r>
              <a:rPr lang="en-US" dirty="0"/>
              <a:t>Triangles 6, 8, and 9 have lowest spread and median uncertainty.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54188-1C97-47DF-9B17-53B5D351B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406" r="8351" b="2387"/>
          <a:stretch/>
        </p:blipFill>
        <p:spPr>
          <a:xfrm>
            <a:off x="1553386" y="1431917"/>
            <a:ext cx="9085227" cy="5181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5B40-D4E5-4944-9C15-0F63B8CD5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951830"/>
              </p:ext>
            </p:extLst>
          </p:nvPr>
        </p:nvGraphicFramePr>
        <p:xfrm>
          <a:off x="1074656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D9A9E9-97A4-4F8C-813A-D221C5D05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55985"/>
              </p:ext>
            </p:extLst>
          </p:nvPr>
        </p:nvGraphicFramePr>
        <p:xfrm>
          <a:off x="5925214" y="6180146"/>
          <a:ext cx="4628556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766">
                  <a:extLst>
                    <a:ext uri="{9D8B030D-6E8A-4147-A177-3AD203B41FA5}">
                      <a16:colId xmlns:a16="http://schemas.microsoft.com/office/drawing/2014/main" val="19689063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0762573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017199781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0649122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22020102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407614894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80890077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131721993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3079173318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914044333"/>
                    </a:ext>
                  </a:extLst>
                </a:gridCol>
                <a:gridCol w="356779">
                  <a:extLst>
                    <a:ext uri="{9D8B030D-6E8A-4147-A177-3AD203B41FA5}">
                      <a16:colId xmlns:a16="http://schemas.microsoft.com/office/drawing/2014/main" val="26237156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3501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(km)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9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Angle (deg)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33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636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7046-5FEC-4C90-9E59-C869E02B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Mean Distance and having the smallest max angle makes the best triangle.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815A-B9AC-43CB-A12B-1B129C4BE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720131"/>
              </p:ext>
            </p:extLst>
          </p:nvPr>
        </p:nvGraphicFramePr>
        <p:xfrm>
          <a:off x="224590" y="1595755"/>
          <a:ext cx="11742820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82">
                  <a:extLst>
                    <a:ext uri="{9D8B030D-6E8A-4147-A177-3AD203B41FA5}">
                      <a16:colId xmlns:a16="http://schemas.microsoft.com/office/drawing/2014/main" val="3497467743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3207067156"/>
                    </a:ext>
                  </a:extLst>
                </a:gridCol>
                <a:gridCol w="988193">
                  <a:extLst>
                    <a:ext uri="{9D8B030D-6E8A-4147-A177-3AD203B41FA5}">
                      <a16:colId xmlns:a16="http://schemas.microsoft.com/office/drawing/2014/main" val="17366583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9101546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1696867155"/>
                    </a:ext>
                  </a:extLst>
                </a:gridCol>
                <a:gridCol w="1700463">
                  <a:extLst>
                    <a:ext uri="{9D8B030D-6E8A-4147-A177-3AD203B41FA5}">
                      <a16:colId xmlns:a16="http://schemas.microsoft.com/office/drawing/2014/main" val="223075574"/>
                    </a:ext>
                  </a:extLst>
                </a:gridCol>
                <a:gridCol w="648101">
                  <a:extLst>
                    <a:ext uri="{9D8B030D-6E8A-4147-A177-3AD203B41FA5}">
                      <a16:colId xmlns:a16="http://schemas.microsoft.com/office/drawing/2014/main" val="3451529322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507983934"/>
                    </a:ext>
                  </a:extLst>
                </a:gridCol>
                <a:gridCol w="654517">
                  <a:extLst>
                    <a:ext uri="{9D8B030D-6E8A-4147-A177-3AD203B41FA5}">
                      <a16:colId xmlns:a16="http://schemas.microsoft.com/office/drawing/2014/main" val="2931811592"/>
                    </a:ext>
                  </a:extLst>
                </a:gridCol>
                <a:gridCol w="1174282">
                  <a:extLst>
                    <a:ext uri="{9D8B030D-6E8A-4147-A177-3AD203B41FA5}">
                      <a16:colId xmlns:a16="http://schemas.microsoft.com/office/drawing/2014/main" val="2241152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 (km)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Largest Angle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TDoA</a:t>
                      </a:r>
                      <a:r>
                        <a:rPr lang="en-US" dirty="0"/>
                        <a:t>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Uncertainty Coverage </a:t>
                      </a:r>
                    </a:p>
                    <a:p>
                      <a:r>
                        <a:rPr lang="en-US" dirty="0"/>
                        <a:t>(1 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Uncertainty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IQR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Elevation (1 deg)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1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RIE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8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RBW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RGB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MPR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MRWi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 MBW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MWP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6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MWG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25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MWiB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48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 MGWi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9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230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800" y="4051468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/>
              <a:t>Best Triangles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>
            <a:cxnSpLocks/>
          </p:cNvCxnSpPr>
          <p:nvPr/>
        </p:nvCxnSpPr>
        <p:spPr>
          <a:xfrm flipV="1">
            <a:off x="2221457" y="861677"/>
            <a:ext cx="4714544" cy="37181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Pavilion High School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65230" y="197160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Webster High school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221457" y="4594149"/>
            <a:ext cx="4887184" cy="1690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EFE958-9347-49D3-A75F-39BE45ACE76B}"/>
              </a:ext>
            </a:extLst>
          </p:cNvPr>
          <p:cNvSpPr txBox="1"/>
          <p:nvPr/>
        </p:nvSpPr>
        <p:spPr>
          <a:xfrm>
            <a:off x="8972096" y="768833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Williamson High School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842AF6-A00A-42A3-AEDE-A5775742578C}"/>
              </a:ext>
            </a:extLst>
          </p:cNvPr>
          <p:cNvCxnSpPr>
            <a:cxnSpLocks/>
          </p:cNvCxnSpPr>
          <p:nvPr/>
        </p:nvCxnSpPr>
        <p:spPr>
          <a:xfrm flipV="1">
            <a:off x="7093974" y="1102936"/>
            <a:ext cx="1663577" cy="518188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DE7381-026A-40A9-97A6-A12299658F24}"/>
              </a:ext>
            </a:extLst>
          </p:cNvPr>
          <p:cNvCxnSpPr>
            <a:cxnSpLocks/>
          </p:cNvCxnSpPr>
          <p:nvPr/>
        </p:nvCxnSpPr>
        <p:spPr>
          <a:xfrm>
            <a:off x="2848070" y="826915"/>
            <a:ext cx="5909481" cy="276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271380-BA88-4FD5-9813-CB78D3475472}"/>
              </a:ext>
            </a:extLst>
          </p:cNvPr>
          <p:cNvSpPr txBox="1"/>
          <p:nvPr/>
        </p:nvSpPr>
        <p:spPr>
          <a:xfrm>
            <a:off x="577981" y="2604025"/>
            <a:ext cx="63430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GCC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3602A5-6630-486A-AA30-2397B6671CE4}"/>
              </a:ext>
            </a:extLst>
          </p:cNvPr>
          <p:cNvCxnSpPr>
            <a:cxnSpLocks/>
          </p:cNvCxnSpPr>
          <p:nvPr/>
        </p:nvCxnSpPr>
        <p:spPr>
          <a:xfrm>
            <a:off x="1375145" y="2914996"/>
            <a:ext cx="5691138" cy="337963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C766DA-56C1-4ECF-809A-6DD982B6D852}"/>
              </a:ext>
            </a:extLst>
          </p:cNvPr>
          <p:cNvCxnSpPr>
            <a:cxnSpLocks/>
          </p:cNvCxnSpPr>
          <p:nvPr/>
        </p:nvCxnSpPr>
        <p:spPr>
          <a:xfrm flipV="1">
            <a:off x="1375145" y="1102935"/>
            <a:ext cx="7382406" cy="181978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F1733-14DE-45FB-86B8-CA187021E47E}"/>
              </a:ext>
            </a:extLst>
          </p:cNvPr>
          <p:cNvCxnSpPr>
            <a:cxnSpLocks/>
          </p:cNvCxnSpPr>
          <p:nvPr/>
        </p:nvCxnSpPr>
        <p:spPr>
          <a:xfrm flipV="1">
            <a:off x="1363538" y="890472"/>
            <a:ext cx="5572463" cy="20242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1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6441-C01B-4AB2-8A8E-5F208766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increase our uncertainty, OAAT assumption of linear sensitivity breaks down.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F2B270-6E4B-4337-991E-4DACDFF36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0" t="4812" r="8067" b="53640"/>
          <a:stretch/>
        </p:blipFill>
        <p:spPr>
          <a:xfrm>
            <a:off x="3649908" y="1690688"/>
            <a:ext cx="4892184" cy="3983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C443F-91D5-4337-9632-55BCBC16618E}"/>
              </a:ext>
            </a:extLst>
          </p:cNvPr>
          <p:cNvSpPr txBox="1"/>
          <p:nvPr/>
        </p:nvSpPr>
        <p:spPr>
          <a:xfrm>
            <a:off x="763571" y="2309567"/>
            <a:ext cx="2611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OAAT assumes linear sensitivity: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 the partial derivative of elevation </a:t>
            </a:r>
            <a:r>
              <a:rPr lang="en-US" dirty="0" err="1"/>
              <a:t>wrt</a:t>
            </a:r>
            <a:r>
              <a:rPr lang="en-US" dirty="0"/>
              <a:t> to R1 (y).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 that partial derivative by the uncertainty in R1 (y) to estimate uncertainty in Elevation. (Red Line)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8B740-A34A-45C5-A673-7E73956DB2A1}"/>
              </a:ext>
            </a:extLst>
          </p:cNvPr>
          <p:cNvCxnSpPr>
            <a:cxnSpLocks/>
          </p:cNvCxnSpPr>
          <p:nvPr/>
        </p:nvCxnSpPr>
        <p:spPr>
          <a:xfrm>
            <a:off x="5806912" y="2130458"/>
            <a:ext cx="2375554" cy="1450560"/>
          </a:xfrm>
          <a:prstGeom prst="line">
            <a:avLst/>
          </a:prstGeom>
          <a:ln w="28575"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/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C59D00-6E76-49C6-990D-3B8DE78B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31" y="2033740"/>
                <a:ext cx="579839" cy="604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4BE746-CE7C-47F1-99EA-6A67254C526D}"/>
              </a:ext>
            </a:extLst>
          </p:cNvPr>
          <p:cNvCxnSpPr>
            <a:cxnSpLocks/>
          </p:cNvCxnSpPr>
          <p:nvPr/>
        </p:nvCxnSpPr>
        <p:spPr>
          <a:xfrm>
            <a:off x="6695551" y="2656926"/>
            <a:ext cx="0" cy="2603231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AC4F8-415E-4309-9137-2C13AF654E9B}"/>
              </a:ext>
            </a:extLst>
          </p:cNvPr>
          <p:cNvSpPr/>
          <p:nvPr/>
        </p:nvSpPr>
        <p:spPr>
          <a:xfrm>
            <a:off x="6662557" y="2628319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410C3A-171F-4A2B-904E-D9649715C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089170" y="2205872"/>
            <a:ext cx="717742" cy="13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/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49B3B6-DF7B-4C5B-8200-2DA22626D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87" y="4822901"/>
                <a:ext cx="999697" cy="276999"/>
              </a:xfrm>
              <a:prstGeom prst="rect">
                <a:avLst/>
              </a:prstGeom>
              <a:blipFill>
                <a:blip r:embed="rId4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70BF8-1B87-48A3-9C9B-AF8F368CE55C}"/>
              </a:ext>
            </a:extLst>
          </p:cNvPr>
          <p:cNvCxnSpPr>
            <a:cxnSpLocks/>
          </p:cNvCxnSpPr>
          <p:nvPr/>
        </p:nvCxnSpPr>
        <p:spPr>
          <a:xfrm>
            <a:off x="8045156" y="3506771"/>
            <a:ext cx="0" cy="1734533"/>
          </a:xfrm>
          <a:prstGeom prst="line">
            <a:avLst/>
          </a:prstGeom>
          <a:ln w="28575">
            <a:solidFill>
              <a:srgbClr val="FF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021A1-8CD4-49C5-8E1E-57B1EF9889C0}"/>
              </a:ext>
            </a:extLst>
          </p:cNvPr>
          <p:cNvSpPr/>
          <p:nvPr/>
        </p:nvSpPr>
        <p:spPr>
          <a:xfrm>
            <a:off x="8015387" y="3456982"/>
            <a:ext cx="65988" cy="659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/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48ABE0-B16F-4C15-BDF5-2997852E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55" y="4822902"/>
                <a:ext cx="999697" cy="276999"/>
              </a:xfrm>
              <a:prstGeom prst="rect">
                <a:avLst/>
              </a:prstGeom>
              <a:blipFill>
                <a:blip r:embed="rId5"/>
                <a:stretch>
                  <a:fillRect l="-4878" r="-30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33B40E9-20A8-4002-B71A-44EB13E384E2}"/>
              </a:ext>
            </a:extLst>
          </p:cNvPr>
          <p:cNvSpPr txBox="1"/>
          <p:nvPr/>
        </p:nvSpPr>
        <p:spPr>
          <a:xfrm>
            <a:off x="8852719" y="2813634"/>
            <a:ext cx="2575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TDoA</a:t>
            </a:r>
            <a:r>
              <a:rPr lang="en-US" dirty="0"/>
              <a:t> is a highly nonlinear problem. Very quickly from the nominal point, we deviate from a linear approximation.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DF2385-958C-48EB-BBB4-89E288576770}"/>
              </a:ext>
            </a:extLst>
          </p:cNvPr>
          <p:cNvCxnSpPr>
            <a:cxnSpLocks/>
          </p:cNvCxnSpPr>
          <p:nvPr/>
        </p:nvCxnSpPr>
        <p:spPr>
          <a:xfrm>
            <a:off x="6348330" y="2439112"/>
            <a:ext cx="0" cy="273277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/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𝑁𝑜𝑚𝑖𝑛𝑎𝑙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3301A1-FED6-4DBB-A3EC-E924DD43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51" y="3989136"/>
                <a:ext cx="953081" cy="276999"/>
              </a:xfrm>
              <a:prstGeom prst="rect">
                <a:avLst/>
              </a:prstGeom>
              <a:blipFill>
                <a:blip r:embed="rId6"/>
                <a:stretch>
                  <a:fillRect l="-5732" r="-50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CDCC2A-6E7E-4C49-A952-640A4EFB69B5}"/>
              </a:ext>
            </a:extLst>
          </p:cNvPr>
          <p:cNvSpPr txBox="1"/>
          <p:nvPr/>
        </p:nvSpPr>
        <p:spPr>
          <a:xfrm>
            <a:off x="2323085" y="5790768"/>
            <a:ext cx="8050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/>
              <a:t>OAAT overestimates R1 (y) contribution to uncertainty for uncertainty in R1 (y) beyond 1m.</a:t>
            </a:r>
          </a:p>
        </p:txBody>
      </p:sp>
    </p:spTree>
    <p:extLst>
      <p:ext uri="{BB962C8B-B14F-4D97-AF65-F5344CB8AC3E}">
        <p14:creationId xmlns:p14="http://schemas.microsoft.com/office/powerpoint/2010/main" val="22146539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C716-ED6D-4FEF-B120-61ED203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estimate uncertainty for nonlinear problems with a Monte Carlo Approach.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For a Monte Carlo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perturbate all inputs by a Gaussian scaled by that input’s associated uncertainty. We solve the problem multiple times then take run statistics on the results. We take 2 times the Std Dev. to account for 95% of the spread.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9E544D-E9D1-4CE8-8ABE-4534823DB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14540"/>
              </a:xfrm>
              <a:blipFill>
                <a:blip r:embed="rId3"/>
                <a:stretch>
                  <a:fillRect l="-1043" t="-1859" b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6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7707</Words>
  <Application>Microsoft Office PowerPoint</Application>
  <PresentationFormat>Widescreen</PresentationFormat>
  <Paragraphs>2398</Paragraphs>
  <Slides>111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Hyperboloids intersect on a hyperbola. We can fit a line because the satellite is FAR away from the plane of stations.</vt:lpstr>
      <vt:lpstr>What does the localizing the satellite look like on a plane far away from the receivers?</vt:lpstr>
      <vt:lpstr>TDoA Receiver Options updated 12/2</vt:lpstr>
      <vt:lpstr>Coordinate Transformations Overview.</vt:lpstr>
      <vt:lpstr>The 3 Earth frames are used for different parts of the system. </vt:lpstr>
      <vt:lpstr>Transforming from Geodetic to Earth Fixed requires the shape of the Earth. We use WGS84.</vt:lpstr>
      <vt:lpstr>Transforming Satellite from Earth Inertial to Earth Fixed.</vt:lpstr>
      <vt:lpstr>Transforming from Earth Fixed to Topocentric</vt:lpstr>
      <vt:lpstr>Finding the Direction</vt:lpstr>
      <vt:lpstr>We solve TDoA on 50km, 400km, and 1200km planes. </vt:lpstr>
      <vt:lpstr>For 30 degree elevation, the fit goes out to 2x the satellite position. </vt:lpstr>
      <vt:lpstr>We fit a parametric line to the planes we solve TDoA on. </vt:lpstr>
      <vt:lpstr>To get Azimuth and Elevation from a line, we need to choose a reference point on that line. </vt:lpstr>
      <vt:lpstr>Algorithm inherent error is ±0.7° based on a 4-point Ground Track and 6 planes. </vt:lpstr>
      <vt:lpstr>Algorithm inherent error is ±0.6° based on a 4-point Ground Track and 3 planes. </vt:lpstr>
      <vt:lpstr>We can reduce TDoA intrinsic error with a few strategies.</vt:lpstr>
      <vt:lpstr>Using cones instead of hyperboloids does not improve results. </vt:lpstr>
      <vt:lpstr>With higher planes, error decreases to ±0.0003 degree in Elevation and ±0.0025 degree in Azimuth.</vt:lpstr>
      <vt:lpstr>The downside to solving on planes Gigameters away is the reference point. </vt:lpstr>
      <vt:lpstr>Solving with Least Squares is significantly faster than solving symbolically.</vt:lpstr>
      <vt:lpstr>3 Station TDoA Simulator High level diagram.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The net uses a curve fit for range as a function of elevation.</vt:lpstr>
      <vt:lpstr>The curve fit error is small, but could be validated with more ground tracks.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We consider 10 triangles for the sensitivity analysis. </vt:lpstr>
      <vt:lpstr>TDoA Receiver Options updated 12/2</vt:lpstr>
      <vt:lpstr>OAAT enables us to see which inputs are most important where.</vt:lpstr>
      <vt:lpstr>Sensitivity in time differences increases exponentially with smaller distances.</vt:lpstr>
      <vt:lpstr>OAAT enables us to see which inputs are most important where.</vt:lpstr>
      <vt:lpstr>Sensitivity in time differences increases exponentially with smaller distances, but is relative to the other time differences.</vt:lpstr>
      <vt:lpstr>At high elevations, uncertainty in the z axis of receiver 1 has high sensitivity. </vt:lpstr>
      <vt:lpstr>These max sensitivities change magnitude significantly with different triangles. Azimuth. </vt:lpstr>
      <vt:lpstr>These max sensitivities change magnitude significantly with different triangles. Elevation </vt:lpstr>
      <vt:lpstr>When we apply RSME, we can estimate the uncertainty based on OAAT.  </vt:lpstr>
      <vt:lpstr>The Time Differences tend to have a dampened sinusoid appearance.</vt:lpstr>
      <vt:lpstr>All triangles tend to have high coverage based on the minimum time difference we can measure. </vt:lpstr>
      <vt:lpstr>Triangles with larger mean distances have better coverage based on uncertainty.</vt:lpstr>
      <vt:lpstr>We can compare the spread of uncertainties for each triangle.</vt:lpstr>
      <vt:lpstr>Triangles 6, 8, and 9 have lowest spread and median uncertainty. </vt:lpstr>
      <vt:lpstr>Both Mean Distance and having the smallest max angle makes the best triangle. </vt:lpstr>
      <vt:lpstr>Best Triangles</vt:lpstr>
      <vt:lpstr>When we increase our uncertainty, OAAT assumption of linear sensitivity breaks down.</vt:lpstr>
      <vt:lpstr>We can estimate uncertainty for nonlinear problems with a Monte Carlo Approach.</vt:lpstr>
      <vt:lpstr>Monte Carlo outputs a histogram showing the spread of solutions based on the input uncertainties. </vt:lpstr>
      <vt:lpstr>When we apply RSME, we can estimate the uncertainty based on OAAT.  </vt:lpstr>
      <vt:lpstr>All triangles tend to have high coverage based on the minimum time difference we can measure. </vt:lpstr>
      <vt:lpstr>Triangles with larger mean distances have better coverage based on uncertainty.</vt:lpstr>
      <vt:lpstr>Triangles 6, 8, and 9 have lowest spread and median uncertainty. </vt:lpstr>
      <vt:lpstr>Both Mean Distance and having the smallest max angle makes the best triangle. </vt:lpstr>
      <vt:lpstr>Least Squares Results in higher coverage, but suffers with slightly higher uncertainty. </vt:lpstr>
      <vt:lpstr>Best Triangles</vt:lpstr>
      <vt:lpstr>Least Squares in current state struggles with input noise more than the Symbolic Solver.</vt:lpstr>
      <vt:lpstr>Solving with more than 3 stations</vt:lpstr>
      <vt:lpstr>With 4 base stations, we find 4 possible directions. We can use an average direction from this, or use least squares.</vt:lpstr>
      <vt:lpstr>Average direction may be useful. The error for solving a point is large with no input noise.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I.</cp:lastModifiedBy>
  <cp:revision>173</cp:revision>
  <dcterms:created xsi:type="dcterms:W3CDTF">2019-10-18T04:17:12Z</dcterms:created>
  <dcterms:modified xsi:type="dcterms:W3CDTF">2019-12-19T19:11:46Z</dcterms:modified>
</cp:coreProperties>
</file>